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0" r:id="rId1"/>
  </p:sldMasterIdLst>
  <p:sldIdLst>
    <p:sldId id="265" r:id="rId2"/>
    <p:sldId id="257" r:id="rId3"/>
    <p:sldId id="258" r:id="rId4"/>
    <p:sldId id="263" r:id="rId5"/>
    <p:sldId id="261" r:id="rId6"/>
    <p:sldId id="259" r:id="rId7"/>
    <p:sldId id="260" r:id="rId8"/>
    <p:sldId id="262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64" autoAdjust="0"/>
    <p:restoredTop sz="94660"/>
  </p:normalViewPr>
  <p:slideViewPr>
    <p:cSldViewPr snapToGrid="0">
      <p:cViewPr varScale="1">
        <p:scale>
          <a:sx n="91" d="100"/>
          <a:sy n="91" d="100"/>
        </p:scale>
        <p:origin x="-444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EFF5E4B-F778-4A9C-90D7-459CACB52C3F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0492B22E-08E1-4B71-ABAE-1E50CEF66A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16830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5E4B-F778-4A9C-90D7-459CACB52C3F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2B22E-08E1-4B71-ABAE-1E50CEF66A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48278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EFF5E4B-F778-4A9C-90D7-459CACB52C3F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0492B22E-08E1-4B71-ABAE-1E50CEF66A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72990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5E4B-F778-4A9C-90D7-459CACB52C3F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2B22E-08E1-4B71-ABAE-1E50CEF66A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49758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5E4B-F778-4A9C-90D7-459CACB52C3F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2B22E-08E1-4B71-ABAE-1E50CEF66A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01285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5E4B-F778-4A9C-90D7-459CACB52C3F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2B22E-08E1-4B71-ABAE-1E50CEF66A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20172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5E4B-F778-4A9C-90D7-459CACB52C3F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2B22E-08E1-4B71-ABAE-1E50CEF66A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40064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5E4B-F778-4A9C-90D7-459CACB52C3F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2B22E-08E1-4B71-ABAE-1E50CEF66A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4545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5E4B-F778-4A9C-90D7-459CACB52C3F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2B22E-08E1-4B71-ABAE-1E50CEF66A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9852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5E4B-F778-4A9C-90D7-459CACB52C3F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2B22E-08E1-4B71-ABAE-1E50CEF66A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5907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EFF5E4B-F778-4A9C-90D7-459CACB52C3F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0492B22E-08E1-4B71-ABAE-1E50CEF66A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204144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3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EFF5E4B-F778-4A9C-90D7-459CACB52C3F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0492B22E-08E1-4B71-ABAE-1E50CEF66A1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693507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EFF5E4B-F778-4A9C-90D7-459CACB52C3F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0492B22E-08E1-4B71-ABAE-1E50CEF66A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573370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5E4B-F778-4A9C-90D7-459CACB52C3F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2B22E-08E1-4B71-ABAE-1E50CEF66A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63946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5E4B-F778-4A9C-90D7-459CACB52C3F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2B22E-08E1-4B71-ABAE-1E50CEF66A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662515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F5E4B-F778-4A9C-90D7-459CACB52C3F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92B22E-08E1-4B71-ABAE-1E50CEF66A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186660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EFF5E4B-F778-4A9C-90D7-459CACB52C3F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0492B22E-08E1-4B71-ABAE-1E50CEF66A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77643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TOP.png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FF5E4B-F778-4A9C-90D7-459CACB52C3F}" type="datetimeFigureOut">
              <a:rPr lang="ru-RU" smtClean="0"/>
              <a:pPr/>
              <a:t>27.08.2020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92B22E-08E1-4B71-ABAE-1E50CEF66A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10475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2" r:id="rId2"/>
    <p:sldLayoutId id="2147483853" r:id="rId3"/>
    <p:sldLayoutId id="2147483854" r:id="rId4"/>
    <p:sldLayoutId id="2147483855" r:id="rId5"/>
    <p:sldLayoutId id="2147483856" r:id="rId6"/>
    <p:sldLayoutId id="2147483857" r:id="rId7"/>
    <p:sldLayoutId id="2147483858" r:id="rId8"/>
    <p:sldLayoutId id="2147483859" r:id="rId9"/>
    <p:sldLayoutId id="2147483860" r:id="rId10"/>
    <p:sldLayoutId id="2147483861" r:id="rId11"/>
    <p:sldLayoutId id="2147483862" r:id="rId12"/>
    <p:sldLayoutId id="2147483863" r:id="rId13"/>
    <p:sldLayoutId id="2147483864" r:id="rId14"/>
    <p:sldLayoutId id="2147483865" r:id="rId15"/>
    <p:sldLayoutId id="2147483866" r:id="rId16"/>
    <p:sldLayoutId id="2147483867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653194" y="2054457"/>
            <a:ext cx="9056914" cy="2434766"/>
          </a:xfrm>
        </p:spPr>
        <p:txBody>
          <a:bodyPr>
            <a:noAutofit/>
          </a:bodyPr>
          <a:lstStyle/>
          <a:p>
            <a:pPr algn="ctr">
              <a:spcBef>
                <a:spcPts val="1000"/>
              </a:spcBef>
            </a:pPr>
            <a:r>
              <a:rPr lang="ru-RU" b="1" dirty="0">
                <a:solidFill>
                  <a:schemeClr val="accent1"/>
                </a:solidFill>
                <a:latin typeface="Monotype Corsiva" panose="03010101010201010101" pitchFamily="66" charset="0"/>
                <a:ea typeface="+mn-ea"/>
                <a:cs typeface="+mn-cs"/>
              </a:rPr>
              <a:t>Социально-психологическое тестирование</a:t>
            </a: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3103863" y="6117882"/>
            <a:ext cx="5304972" cy="522515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 Таганрог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1B1A6FA-02F2-48F5-9A41-9E1D4E10C491}"/>
              </a:ext>
            </a:extLst>
          </p:cNvPr>
          <p:cNvSpPr txBox="1"/>
          <p:nvPr/>
        </p:nvSpPr>
        <p:spPr>
          <a:xfrm>
            <a:off x="1194137" y="478860"/>
            <a:ext cx="9975028" cy="774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бюджетное учреждение 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«Центр медико-психолого-педагогического сопровождения детей и подростков»</a:t>
            </a:r>
          </a:p>
        </p:txBody>
      </p:sp>
    </p:spTree>
    <p:extLst>
      <p:ext uri="{BB962C8B-B14F-4D97-AF65-F5344CB8AC3E}">
        <p14:creationId xmlns:p14="http://schemas.microsoft.com/office/powerpoint/2010/main" xmlns="" val="42301578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67284" y="354841"/>
            <a:ext cx="7397086" cy="600501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400" b="1" dirty="0">
                <a:solidFill>
                  <a:schemeClr val="accent1"/>
                </a:solidFill>
                <a:latin typeface="Monotype Corsiva" panose="03010101010201010101" pitchFamily="66" charset="0"/>
              </a:rPr>
              <a:t>Уважаемые родители!</a:t>
            </a:r>
          </a:p>
          <a:p>
            <a:pPr marL="0" indent="0">
              <a:buNone/>
            </a:pPr>
            <a:r>
              <a:rPr lang="ru-RU" sz="2400" b="1" dirty="0">
                <a:latin typeface="Monotype Corsiva" panose="03010101010201010101" pitchFamily="66" charset="0"/>
              </a:rPr>
              <a:t>Вы являетесь самыми близкими и значимыми людьми для своего ребенка. Вы стремитесь быть успешными родителями, испытываете беспокойство за настоящее и будущее своих детей.</a:t>
            </a:r>
          </a:p>
          <a:p>
            <a:pPr marL="0" indent="0">
              <a:buNone/>
            </a:pPr>
            <a:r>
              <a:rPr lang="ru-RU" sz="2400" b="1" dirty="0">
                <a:latin typeface="Monotype Corsiva" panose="03010101010201010101" pitchFamily="66" charset="0"/>
              </a:rPr>
              <a:t>К сожалению, сегодня алкоголь и наркотики стали частью молодёжной среды. Вашему ребенку могут предложить </a:t>
            </a:r>
            <a:r>
              <a:rPr lang="ru-RU" sz="2400" b="1" dirty="0" err="1">
                <a:latin typeface="Monotype Corsiva" panose="03010101010201010101" pitchFamily="66" charset="0"/>
              </a:rPr>
              <a:t>психоактивные</a:t>
            </a:r>
            <a:r>
              <a:rPr lang="ru-RU" sz="2400" b="1" dirty="0">
                <a:latin typeface="Monotype Corsiva" panose="03010101010201010101" pitchFamily="66" charset="0"/>
              </a:rPr>
              <a:t> вещества в школе, во дворе, на дискотеке, в сети Интернет.  До 60% подростков отмечают, что испытывают давление со стороны сверстников, побуждающих их принимать ПАВ. Невозможно изолировать подростка от </a:t>
            </a:r>
            <a:r>
              <a:rPr lang="ru-RU" sz="2400" b="1">
                <a:latin typeface="Monotype Corsiva" panose="03010101010201010101" pitchFamily="66" charset="0"/>
              </a:rPr>
              <a:t>реальности </a:t>
            </a:r>
            <a:r>
              <a:rPr lang="ru-RU" sz="2400" b="1" smtClean="0">
                <a:latin typeface="Monotype Corsiva" panose="03010101010201010101" pitchFamily="66" charset="0"/>
              </a:rPr>
              <a:t>,просто </a:t>
            </a:r>
            <a:r>
              <a:rPr lang="ru-RU" sz="2400" b="1" dirty="0">
                <a:latin typeface="Monotype Corsiva" panose="03010101010201010101" pitchFamily="66" charset="0"/>
              </a:rPr>
              <a:t>запретив ходить на дискотеки, гулять с друзьями, общаться в социальных сетях</a:t>
            </a:r>
          </a:p>
          <a:p>
            <a:pPr marL="0" indent="0" algn="ctr">
              <a:buNone/>
            </a:pPr>
            <a:r>
              <a:rPr lang="ru-RU" sz="2400" b="1" dirty="0">
                <a:solidFill>
                  <a:schemeClr val="accent1"/>
                </a:solidFill>
                <a:latin typeface="Monotype Corsiva" panose="03010101010201010101" pitchFamily="66" charset="0"/>
              </a:rPr>
              <a:t>Мы предлагаем вам включиться в работу по ранней профилактике вовлечения подростков в употребление </a:t>
            </a:r>
            <a:r>
              <a:rPr lang="ru-RU" sz="2400" b="1" dirty="0" err="1">
                <a:solidFill>
                  <a:schemeClr val="accent1"/>
                </a:solidFill>
                <a:latin typeface="Monotype Corsiva" panose="03010101010201010101" pitchFamily="66" charset="0"/>
              </a:rPr>
              <a:t>психоактивных</a:t>
            </a:r>
            <a:r>
              <a:rPr lang="ru-RU" sz="2400" b="1" dirty="0">
                <a:solidFill>
                  <a:schemeClr val="accent1"/>
                </a:solidFill>
                <a:latin typeface="Monotype Corsiva" panose="03010101010201010101" pitchFamily="66" charset="0"/>
              </a:rPr>
              <a:t> веществ!</a:t>
            </a:r>
          </a:p>
        </p:txBody>
      </p:sp>
      <p:pic>
        <p:nvPicPr>
          <p:cNvPr id="1026" name="Picture 2" descr="http://epifanskoe.ru/upload/iblock/e76/e76add27fb066c1e9c8b5da2913d3e1d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319" r="12882"/>
          <a:stretch/>
        </p:blipFill>
        <p:spPr bwMode="auto">
          <a:xfrm>
            <a:off x="382137" y="1340489"/>
            <a:ext cx="3848670" cy="3805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444301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>
              <a:spcBef>
                <a:spcPts val="1000"/>
              </a:spcBef>
            </a:pPr>
            <a:r>
              <a:rPr lang="ru-RU" sz="4400" b="1" dirty="0">
                <a:solidFill>
                  <a:schemeClr val="accent1"/>
                </a:solidFill>
                <a:latin typeface="Monotype Corsiva" panose="03010101010201010101" pitchFamily="66" charset="0"/>
                <a:ea typeface="+mn-ea"/>
                <a:cs typeface="+mn-cs"/>
              </a:rPr>
              <a:t>Социально-психологическое тестирование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4811" y="1883391"/>
            <a:ext cx="11739685" cy="484495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             </a:t>
            </a:r>
          </a:p>
          <a:p>
            <a:pPr marL="0" indent="0">
              <a:buNone/>
            </a:pPr>
            <a:r>
              <a:rPr lang="ru-RU" dirty="0"/>
              <a:t>          </a:t>
            </a:r>
            <a:r>
              <a:rPr lang="ru-RU" sz="3200" b="1" dirty="0">
                <a:latin typeface="Monotype Corsiva" panose="03010101010201010101" pitchFamily="66" charset="0"/>
              </a:rPr>
              <a:t>направлено на выявление склонности подростков к вовлечению в употребление психоактивных веществ;</a:t>
            </a:r>
          </a:p>
          <a:p>
            <a:pPr marL="0" indent="0">
              <a:buNone/>
            </a:pPr>
            <a:endParaRPr lang="ru-RU" sz="2400" b="1" dirty="0">
              <a:latin typeface="Monotype Corsiva" panose="03010101010201010101" pitchFamily="66" charset="0"/>
            </a:endParaRPr>
          </a:p>
          <a:p>
            <a:pPr marL="0" indent="0">
              <a:buNone/>
            </a:pPr>
            <a:r>
              <a:rPr lang="ru-RU" dirty="0"/>
              <a:t>          </a:t>
            </a:r>
            <a:r>
              <a:rPr lang="ru-RU" sz="3200" b="1" dirty="0">
                <a:latin typeface="Monotype Corsiva" panose="03010101010201010101" pitchFamily="66" charset="0"/>
              </a:rPr>
              <a:t>не выявляет подростков, употребляющих наркотики;</a:t>
            </a:r>
          </a:p>
          <a:p>
            <a:pPr marL="0" indent="0">
              <a:buNone/>
            </a:pPr>
            <a:endParaRPr lang="ru-RU" sz="3200" b="1" dirty="0">
              <a:latin typeface="Monotype Corsiva" panose="03010101010201010101" pitchFamily="66" charset="0"/>
            </a:endParaRPr>
          </a:p>
          <a:p>
            <a:pPr marL="0" indent="0">
              <a:buNone/>
            </a:pPr>
            <a:r>
              <a:rPr lang="ru-RU" sz="3200" b="1" dirty="0">
                <a:latin typeface="Monotype Corsiva" panose="03010101010201010101" pitchFamily="66" charset="0"/>
              </a:rPr>
              <a:t>         позволяет изучить личностные и поведенческие особенности,       которые могут стать </a:t>
            </a:r>
            <a:r>
              <a:rPr lang="ru-RU" sz="3200" b="1" u="sng" dirty="0">
                <a:latin typeface="Monotype Corsiva" panose="03010101010201010101" pitchFamily="66" charset="0"/>
              </a:rPr>
              <a:t>факторами риска употребления психоактивных веществ </a:t>
            </a:r>
            <a:r>
              <a:rPr lang="ru-RU" sz="3200" b="1" dirty="0">
                <a:latin typeface="Monotype Corsiva" panose="03010101010201010101" pitchFamily="66" charset="0"/>
              </a:rPr>
              <a:t>(при определенных обстоятельствах), т. е. выявляет насколько подросток  подвержен тем или иным рискам вовлечения в употребление </a:t>
            </a:r>
            <a:r>
              <a:rPr lang="ru-RU" sz="3200" b="1" dirty="0" err="1">
                <a:latin typeface="Monotype Corsiva" panose="03010101010201010101" pitchFamily="66" charset="0"/>
              </a:rPr>
              <a:t>психоактивных</a:t>
            </a:r>
            <a:r>
              <a:rPr lang="ru-RU" sz="3200" b="1" dirty="0">
                <a:latin typeface="Monotype Corsiva" panose="03010101010201010101" pitchFamily="66" charset="0"/>
              </a:rPr>
              <a:t> веществ</a:t>
            </a:r>
          </a:p>
          <a:p>
            <a:pPr marL="0" indent="0">
              <a:buNone/>
            </a:pPr>
            <a:endParaRPr lang="ru-RU" sz="3200" b="1" dirty="0">
              <a:latin typeface="Monotype Corsiva" panose="03010101010201010101" pitchFamily="66" charset="0"/>
            </a:endParaRPr>
          </a:p>
        </p:txBody>
      </p:sp>
      <p:pic>
        <p:nvPicPr>
          <p:cNvPr id="6" name="Picture 2" descr="https://kazenergocentre.kz/sites/default/files/field/image/znak_okliku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4716" y="1756104"/>
            <a:ext cx="794181" cy="902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s://kazenergocentre.kz/sites/default/files/field/image/znak_okliku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4811" y="3217123"/>
            <a:ext cx="794181" cy="902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s://kazenergocentre.kz/sites/default/files/field/image/znak_okliku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4812" y="4242225"/>
            <a:ext cx="794180" cy="902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35872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448566186"/>
              </p:ext>
            </p:extLst>
          </p:nvPr>
        </p:nvGraphicFramePr>
        <p:xfrm>
          <a:off x="409433" y="1419369"/>
          <a:ext cx="11204812" cy="43955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61612">
                  <a:extLst>
                    <a:ext uri="{9D8B030D-6E8A-4147-A177-3AD203B41FA5}">
                      <a16:colId xmlns:a16="http://schemas.microsoft.com/office/drawing/2014/main" xmlns="" val="2370036977"/>
                    </a:ext>
                  </a:extLst>
                </a:gridCol>
                <a:gridCol w="5643200">
                  <a:extLst>
                    <a:ext uri="{9D8B030D-6E8A-4147-A177-3AD203B41FA5}">
                      <a16:colId xmlns:a16="http://schemas.microsoft.com/office/drawing/2014/main" xmlns="" val="476701828"/>
                    </a:ext>
                  </a:extLst>
                </a:gridCol>
              </a:tblGrid>
              <a:tr h="100213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Факторы риска –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социально-психологические условия , повышающие угрозу вовлечения в употребление ПАВ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Факторы защиты –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обстоятельства,</a:t>
                      </a:r>
                      <a:r>
                        <a:rPr lang="ru-RU" sz="1800" b="1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повышающие психологическую устойчивость к воздействию факторов риска</a:t>
                      </a:r>
                      <a:endParaRPr lang="ru-RU" dirty="0"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9994670"/>
                  </a:ext>
                </a:extLst>
              </a:tr>
              <a:tr h="40085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Принятие асоциальных установок социума</a:t>
                      </a:r>
                      <a:endParaRPr lang="ru-RU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Принятие родителями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10382943"/>
                  </a:ext>
                </a:extLst>
              </a:tr>
              <a:tr h="40085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Подверженность влиянию группы</a:t>
                      </a:r>
                      <a:endParaRPr lang="ru-RU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Принятие одноклассниками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96612572"/>
                  </a:ext>
                </a:extLst>
              </a:tr>
              <a:tr h="40085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Употребление ПАВ в социальном окружении</a:t>
                      </a:r>
                      <a:endParaRPr lang="ru-RU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Социальная активность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41311166"/>
                  </a:ext>
                </a:extLst>
              </a:tr>
              <a:tr h="40085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Склонность к риску (опасности)</a:t>
                      </a:r>
                      <a:endParaRPr lang="ru-RU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/>
                        <a:t>Самоконтроль поведения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70789389"/>
                  </a:ext>
                </a:extLst>
              </a:tr>
              <a:tr h="40085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Потребность</a:t>
                      </a:r>
                      <a:r>
                        <a:rPr lang="ru-RU" sz="1800" b="1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 одобрении</a:t>
                      </a:r>
                      <a:endParaRPr lang="ru-RU" b="1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err="1"/>
                        <a:t>Самоэффективность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30216989"/>
                  </a:ext>
                </a:extLst>
              </a:tr>
              <a:tr h="400854">
                <a:tc>
                  <a:txBody>
                    <a:bodyPr/>
                    <a:lstStyle/>
                    <a:p>
                      <a:r>
                        <a:rPr lang="ru-RU" b="1" dirty="0"/>
                        <a:t>Тревожность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1102264"/>
                  </a:ext>
                </a:extLst>
              </a:tr>
              <a:tr h="400854">
                <a:tc>
                  <a:txBody>
                    <a:bodyPr/>
                    <a:lstStyle/>
                    <a:p>
                      <a:r>
                        <a:rPr lang="ru-RU" b="1" dirty="0"/>
                        <a:t>Импульсивность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78745956"/>
                  </a:ext>
                </a:extLst>
              </a:tr>
              <a:tr h="400854">
                <a:tc>
                  <a:txBody>
                    <a:bodyPr/>
                    <a:lstStyle/>
                    <a:p>
                      <a:pPr algn="l"/>
                      <a:r>
                        <a:rPr lang="ru-RU" b="1" dirty="0"/>
                        <a:t>Фрустрация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169676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1537619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>
              <a:spcBef>
                <a:spcPts val="1000"/>
              </a:spcBef>
            </a:pPr>
            <a:r>
              <a:rPr lang="ru-RU" sz="4400" b="1" dirty="0">
                <a:solidFill>
                  <a:schemeClr val="accent1"/>
                </a:solidFill>
                <a:latin typeface="Monotype Corsiva" panose="03010101010201010101" pitchFamily="66" charset="0"/>
              </a:rPr>
              <a:t> Безопасные условия тестирования</a:t>
            </a:r>
            <a:endParaRPr lang="ru-RU" sz="4400" b="1" dirty="0">
              <a:solidFill>
                <a:schemeClr val="accent1"/>
              </a:solidFill>
              <a:latin typeface="Monotype Corsiva" panose="03010101010201010101" pitchFamily="66" charset="0"/>
              <a:ea typeface="+mn-ea"/>
              <a:cs typeface="+mn-cs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7545" y="2057401"/>
            <a:ext cx="11668837" cy="467094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200" b="1" dirty="0">
                <a:solidFill>
                  <a:schemeClr val="accent1"/>
                </a:solidFill>
                <a:latin typeface="Monotype Corsiva" panose="03010101010201010101" pitchFamily="66" charset="0"/>
              </a:rPr>
              <a:t>Добровольность:</a:t>
            </a:r>
            <a:r>
              <a:rPr lang="ru-RU" sz="3200" b="1" dirty="0">
                <a:latin typeface="Monotype Corsiva" panose="03010101010201010101" pitchFamily="66" charset="0"/>
              </a:rPr>
              <a:t> </a:t>
            </a:r>
            <a:r>
              <a:rPr lang="ru-RU" sz="3200" dirty="0">
                <a:latin typeface="Monotype Corsiva" panose="03010101010201010101" pitchFamily="66" charset="0"/>
              </a:rPr>
              <a:t>обучающиеся младше 15 лет участвуют при наличии письменного информированного согласия одного из родителей (законных представителей); обучающиеся в возрасте 15 лет и старше самостоятельно дают письменное информированное согласие; </a:t>
            </a:r>
          </a:p>
          <a:p>
            <a:pPr marL="0" indent="0">
              <a:buNone/>
            </a:pPr>
            <a:r>
              <a:rPr lang="ru-RU" sz="3200" b="1" dirty="0">
                <a:solidFill>
                  <a:schemeClr val="accent1"/>
                </a:solidFill>
                <a:latin typeface="Monotype Corsiva" panose="03010101010201010101" pitchFamily="66" charset="0"/>
              </a:rPr>
              <a:t>Анонимность:</a:t>
            </a:r>
            <a:r>
              <a:rPr lang="ru-RU" sz="3200" b="1" dirty="0">
                <a:latin typeface="Monotype Corsiva" panose="03010101010201010101" pitchFamily="66" charset="0"/>
              </a:rPr>
              <a:t> </a:t>
            </a:r>
            <a:r>
              <a:rPr lang="ru-RU" sz="3200" dirty="0">
                <a:latin typeface="Monotype Corsiva" panose="03010101010201010101" pitchFamily="66" charset="0"/>
              </a:rPr>
              <a:t>каждому участнику присваивается персональный код, результаты тестирования также кодируются и обработка проходит без персональных данных  (без ФИО);</a:t>
            </a:r>
          </a:p>
          <a:p>
            <a:pPr marL="0" indent="0">
              <a:buNone/>
            </a:pPr>
            <a:r>
              <a:rPr lang="ru-RU" sz="3200" b="1" dirty="0">
                <a:solidFill>
                  <a:schemeClr val="accent1"/>
                </a:solidFill>
                <a:latin typeface="Monotype Corsiva" panose="03010101010201010101" pitchFamily="66" charset="0"/>
              </a:rPr>
              <a:t>Конфиденциальность:</a:t>
            </a:r>
            <a:r>
              <a:rPr lang="ru-RU" sz="3200" b="1" dirty="0">
                <a:latin typeface="Monotype Corsiva" panose="03010101010201010101" pitchFamily="66" charset="0"/>
              </a:rPr>
              <a:t> </a:t>
            </a:r>
            <a:r>
              <a:rPr lang="ru-RU" sz="3200" dirty="0">
                <a:latin typeface="Monotype Corsiva" panose="03010101010201010101" pitchFamily="66" charset="0"/>
              </a:rPr>
              <a:t>персональные коды участников хранятся в образовательной организации, при соблюдении принципов конфиденциальности</a:t>
            </a:r>
          </a:p>
        </p:txBody>
      </p:sp>
    </p:spTree>
    <p:extLst>
      <p:ext uri="{BB962C8B-B14F-4D97-AF65-F5344CB8AC3E}">
        <p14:creationId xmlns:p14="http://schemas.microsoft.com/office/powerpoint/2010/main" xmlns="" val="3509670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>
              <a:spcBef>
                <a:spcPts val="1000"/>
              </a:spcBef>
            </a:pPr>
            <a:r>
              <a:rPr lang="ru-RU" sz="4400" b="1" dirty="0">
                <a:solidFill>
                  <a:schemeClr val="accent1"/>
                </a:solidFill>
                <a:latin typeface="Monotype Corsiva" panose="03010101010201010101" pitchFamily="66" charset="0"/>
                <a:ea typeface="+mn-ea"/>
                <a:cs typeface="+mn-cs"/>
              </a:rPr>
              <a:t>НУЖНО ЛИ ТЕСТИРОВАНИЕ  ВАШЕЙ СЕМЬЕ?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5295331" y="2057401"/>
            <a:ext cx="6632812" cy="442528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ru-RU" sz="3200" b="1" dirty="0">
              <a:latin typeface="Monotype Corsiva" panose="03010101010201010101" pitchFamily="66" charset="0"/>
            </a:endParaRPr>
          </a:p>
          <a:p>
            <a:pPr marL="0" indent="0">
              <a:buNone/>
            </a:pPr>
            <a:r>
              <a:rPr lang="ru-RU" sz="3200" b="1" dirty="0">
                <a:latin typeface="Monotype Corsiva" panose="03010101010201010101" pitchFamily="66" charset="0"/>
              </a:rPr>
              <a:t>Да – если вы понимаете значимость этой проблемы и необходимость ранней профилактики!</a:t>
            </a:r>
          </a:p>
          <a:p>
            <a:pPr marL="0" indent="0">
              <a:buNone/>
            </a:pPr>
            <a:r>
              <a:rPr lang="ru-RU" sz="3200" b="1" dirty="0">
                <a:latin typeface="Monotype Corsiva" panose="03010101010201010101" pitchFamily="66" charset="0"/>
              </a:rPr>
              <a:t>Вы можете сами проявить инициативу и предложить ребёнку участвовать в социально-психологическом тестировании!</a:t>
            </a:r>
          </a:p>
          <a:p>
            <a:pPr marL="0" indent="0">
              <a:buNone/>
            </a:pPr>
            <a:r>
              <a:rPr lang="ru-RU" sz="3200" b="1" dirty="0">
                <a:latin typeface="Monotype Corsiva" panose="03010101010201010101" pitchFamily="66" charset="0"/>
              </a:rPr>
              <a:t>Помните: проблему легче предотвратить, чем справиться с ней!</a:t>
            </a:r>
          </a:p>
        </p:txBody>
      </p:sp>
      <p:pic>
        <p:nvPicPr>
          <p:cNvPr id="6" name="Picture 2" descr="http://linevoshl.ru/upload/iblock/7ba/%D0%9D%D0%B0%20%D1%81%D0%B0%D0%B9%D1%82%20%D0%A1%D0%9F%D0%A2_page-0001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050" t="54413" r="17204"/>
          <a:stretch/>
        </p:blipFill>
        <p:spPr bwMode="auto">
          <a:xfrm>
            <a:off x="191068" y="2732247"/>
            <a:ext cx="5008729" cy="3075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164449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4836" y="764373"/>
            <a:ext cx="8981364" cy="1293028"/>
          </a:xfrm>
        </p:spPr>
        <p:txBody>
          <a:bodyPr>
            <a:noAutofit/>
          </a:bodyPr>
          <a:lstStyle/>
          <a:p>
            <a:pPr algn="ctr">
              <a:spcBef>
                <a:spcPts val="1000"/>
              </a:spcBef>
            </a:pPr>
            <a:r>
              <a:rPr lang="ru-RU" sz="3600" b="1" dirty="0">
                <a:solidFill>
                  <a:schemeClr val="accent1"/>
                </a:solidFill>
                <a:latin typeface="Monotype Corsiva" panose="03010101010201010101" pitchFamily="66" charset="0"/>
                <a:ea typeface="+mn-ea"/>
                <a:cs typeface="+mn-cs"/>
              </a:rPr>
              <a:t>Как уберечь ребёнка </a:t>
            </a:r>
            <a:br>
              <a:rPr lang="ru-RU" sz="3600" b="1" dirty="0">
                <a:solidFill>
                  <a:schemeClr val="accent1"/>
                </a:solidFill>
                <a:latin typeface="Monotype Corsiva" panose="03010101010201010101" pitchFamily="66" charset="0"/>
                <a:ea typeface="+mn-ea"/>
                <a:cs typeface="+mn-cs"/>
              </a:rPr>
            </a:br>
            <a:r>
              <a:rPr lang="ru-RU" sz="3600" b="1" dirty="0">
                <a:solidFill>
                  <a:schemeClr val="accent1"/>
                </a:solidFill>
                <a:latin typeface="Monotype Corsiva" panose="03010101010201010101" pitchFamily="66" charset="0"/>
                <a:ea typeface="+mn-ea"/>
                <a:cs typeface="+mn-cs"/>
              </a:rPr>
              <a:t>от употребления </a:t>
            </a:r>
            <a:r>
              <a:rPr lang="ru-RU" sz="3600" b="1" dirty="0" err="1">
                <a:solidFill>
                  <a:schemeClr val="accent1"/>
                </a:solidFill>
                <a:latin typeface="Monotype Corsiva" panose="03010101010201010101" pitchFamily="66" charset="0"/>
                <a:ea typeface="+mn-ea"/>
                <a:cs typeface="+mn-cs"/>
              </a:rPr>
              <a:t>психоактивных</a:t>
            </a:r>
            <a:r>
              <a:rPr lang="ru-RU" sz="3600" b="1" dirty="0">
                <a:solidFill>
                  <a:schemeClr val="accent1"/>
                </a:solidFill>
                <a:latin typeface="Monotype Corsiva" panose="03010101010201010101" pitchFamily="66" charset="0"/>
                <a:ea typeface="+mn-ea"/>
                <a:cs typeface="+mn-cs"/>
              </a:rPr>
              <a:t> веществ?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63773" y="2057401"/>
            <a:ext cx="11723427" cy="4643649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ru-RU" sz="2800" b="1" dirty="0">
                <a:latin typeface="Monotype Corsiva" panose="03010101010201010101" pitchFamily="66" charset="0"/>
              </a:rPr>
              <a:t>Учитесь видеть мир глазами ребёнка. Для этого полезно вспомнить себя в таком же возрасте.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ru-RU" sz="2800" b="1" dirty="0">
                <a:latin typeface="Monotype Corsiva" panose="03010101010201010101" pitchFamily="66" charset="0"/>
              </a:rPr>
              <a:t>Умейте слушать. Поймите, чем живёт ваш ребёнок, о чём он думает, что чувствует.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ru-RU" sz="2800" b="1" dirty="0">
                <a:latin typeface="Monotype Corsiva" panose="03010101010201010101" pitchFamily="66" charset="0"/>
              </a:rPr>
              <a:t>Рассказывайте о своём опыте, чтобы ребёнку было легче говорить о себе.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ru-RU" sz="2800" b="1" dirty="0">
                <a:latin typeface="Monotype Corsiva" panose="03010101010201010101" pitchFamily="66" charset="0"/>
              </a:rPr>
              <a:t>Научите ребёнка говорить «нет». Важно, чтобы он в семье имел на это право. Тогда ему легче будет сопротивляться давлению сверстников, предлагающих </a:t>
            </a:r>
            <a:r>
              <a:rPr lang="ru-RU" sz="2800" b="1" dirty="0" err="1">
                <a:latin typeface="Monotype Corsiva" panose="03010101010201010101" pitchFamily="66" charset="0"/>
              </a:rPr>
              <a:t>психоактивные</a:t>
            </a:r>
            <a:r>
              <a:rPr lang="ru-RU" sz="2800" b="1" dirty="0">
                <a:latin typeface="Monotype Corsiva" panose="03010101010201010101" pitchFamily="66" charset="0"/>
              </a:rPr>
              <a:t> вещества.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ru-RU" sz="2800" b="1" dirty="0">
                <a:latin typeface="Monotype Corsiva" panose="03010101010201010101" pitchFamily="66" charset="0"/>
              </a:rPr>
              <a:t>Разделяйте проблемы ребёнка и оказывайте ему поддержку.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ru-RU" sz="2800" b="1" dirty="0">
                <a:latin typeface="Monotype Corsiva" panose="03010101010201010101" pitchFamily="66" charset="0"/>
              </a:rPr>
              <a:t>Учите ребёнка решать проблемы, а не избегать их. Если у него не получается самостоятельно, то пройдите весь путь решения проблемы с ним вместе.</a:t>
            </a:r>
          </a:p>
        </p:txBody>
      </p:sp>
    </p:spTree>
    <p:extLst>
      <p:ext uri="{BB962C8B-B14F-4D97-AF65-F5344CB8AC3E}">
        <p14:creationId xmlns:p14="http://schemas.microsoft.com/office/powerpoint/2010/main" xmlns="" val="13459044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685800" y="996288"/>
            <a:ext cx="10820400" cy="522239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8800" b="1" cap="all" dirty="0">
              <a:solidFill>
                <a:schemeClr val="accent1"/>
              </a:solidFill>
              <a:latin typeface="Monotype Corsiva" panose="03010101010201010101" pitchFamily="66" charset="0"/>
            </a:endParaRPr>
          </a:p>
          <a:p>
            <a:pPr marL="0" indent="0" algn="ctr">
              <a:buNone/>
            </a:pPr>
            <a:r>
              <a:rPr lang="ru-RU" sz="8800" b="1" cap="all" dirty="0">
                <a:solidFill>
                  <a:schemeClr val="accent1"/>
                </a:solidFill>
                <a:latin typeface="Monotype Corsiva" panose="03010101010201010101" pitchFamily="66" charset="0"/>
              </a:rPr>
              <a:t>Спасибо </a:t>
            </a:r>
          </a:p>
          <a:p>
            <a:pPr marL="0" indent="0" algn="ctr">
              <a:buNone/>
            </a:pPr>
            <a:r>
              <a:rPr lang="ru-RU" sz="8800" b="1" cap="all" dirty="0">
                <a:solidFill>
                  <a:schemeClr val="accent1"/>
                </a:solidFill>
                <a:latin typeface="Monotype Corsiva" panose="03010101010201010101" pitchFamily="66" charset="0"/>
              </a:rPr>
              <a:t>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xmlns="" val="3362462045"/>
      </p:ext>
    </p:extLst>
  </p:cSld>
  <p:clrMapOvr>
    <a:masterClrMapping/>
  </p:clrMapOvr>
</p:sld>
</file>

<file path=ppt/theme/theme1.xml><?xml version="1.0" encoding="utf-8"?>
<a:theme xmlns:a="http://schemas.openxmlformats.org/drawingml/2006/main" name="След самолета">
  <a:themeElements>
    <a:clrScheme name="След самолета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C4220D"/>
      </a:accent1>
      <a:accent2>
        <a:srgbClr val="EB7712"/>
      </a:accent2>
      <a:accent3>
        <a:srgbClr val="ECBD31"/>
      </a:accent3>
      <a:accent4>
        <a:srgbClr val="92CE4A"/>
      </a:accent4>
      <a:accent5>
        <a:srgbClr val="50CFB4"/>
      </a:accent5>
      <a:accent6>
        <a:srgbClr val="0D8EC5"/>
      </a:accent6>
      <a:hlink>
        <a:srgbClr val="EA5A0C"/>
      </a:hlink>
      <a:folHlink>
        <a:srgbClr val="F09D3A"/>
      </a:folHlink>
    </a:clrScheme>
    <a:fontScheme name="След самолета">
      <a:maj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ед самолета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Vapor Trail" id="{4FDF2955-7D9C-493C-B9F9-C205151B46CD}" vid="{FE1EB5C7-81A8-4CBA-AE6E-B3BF73DC389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TM04033937[[fn=След самолета]]</Template>
  <TotalTime>400</TotalTime>
  <Words>427</Words>
  <Application>Microsoft Office PowerPoint</Application>
  <PresentationFormat>Произвольный</PresentationFormat>
  <Paragraphs>51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След самолета</vt:lpstr>
      <vt:lpstr>Социально-психологическое тестирование</vt:lpstr>
      <vt:lpstr>Слайд 2</vt:lpstr>
      <vt:lpstr>Социально-психологическое тестирование</vt:lpstr>
      <vt:lpstr>Слайд 4</vt:lpstr>
      <vt:lpstr> Безопасные условия тестирования</vt:lpstr>
      <vt:lpstr>НУЖНО ЛИ ТЕСТИРОВАНИЕ  ВАШЕЙ СЕМЬЕ?</vt:lpstr>
      <vt:lpstr>Как уберечь ребёнка  от употребления психоактивных веществ?</vt:lpstr>
      <vt:lpstr>Слайд 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цмппс</cp:lastModifiedBy>
  <cp:revision>29</cp:revision>
  <dcterms:created xsi:type="dcterms:W3CDTF">2020-08-18T11:53:41Z</dcterms:created>
  <dcterms:modified xsi:type="dcterms:W3CDTF">2020-08-27T14:00:31Z</dcterms:modified>
</cp:coreProperties>
</file>