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7" r:id="rId4"/>
    <p:sldId id="268" r:id="rId5"/>
    <p:sldId id="269" r:id="rId6"/>
    <p:sldId id="270" r:id="rId7"/>
    <p:sldId id="27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132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5" y="404664"/>
            <a:ext cx="7300699" cy="482453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3317368"/>
            <a:ext cx="1901174" cy="328498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529" y="3303783"/>
            <a:ext cx="2281247" cy="33158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245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 userDrawn="1"/>
        </p:nvSpPr>
        <p:spPr>
          <a:xfrm>
            <a:off x="467544" y="332656"/>
            <a:ext cx="8237878" cy="5976664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529" y="3303783"/>
            <a:ext cx="2281247" cy="331588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18795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Скругленный прямоугольник 7"/>
          <p:cNvSpPr/>
          <p:nvPr userDrawn="1"/>
        </p:nvSpPr>
        <p:spPr>
          <a:xfrm>
            <a:off x="467544" y="332656"/>
            <a:ext cx="8237878" cy="5976664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8" y="3456384"/>
            <a:ext cx="1901174" cy="328498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1211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3262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Скругленный прямоугольник 9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552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Скругленный прямоугольник 5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8993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Скругленный прямоугольник 4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0328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3963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кругленный прямоугольник 7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71616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88620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323528" y="332656"/>
            <a:ext cx="8496944" cy="6192688"/>
          </a:xfrm>
          <a:prstGeom prst="roundRect">
            <a:avLst/>
          </a:prstGeom>
          <a:solidFill>
            <a:schemeClr val="lt1">
              <a:alpha val="69000"/>
            </a:schemeClr>
          </a:solidFill>
          <a:ln w="762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07037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err="1" smtClean="0"/>
              <a:t>Четвертый</a:t>
            </a:r>
            <a:r>
              <a:rPr lang="ru-RU" dirty="0" smtClean="0"/>
              <a:t> уровень</a:t>
            </a:r>
          </a:p>
          <a:p>
            <a:pPr lvl="4"/>
            <a:r>
              <a:rPr lang="en-US" dirty="0" smtClean="0"/>
              <a:t>b</a:t>
            </a:r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AF4A2-B506-4A99-8830-2F2BE284E9EF}" type="datetimeFigureOut">
              <a:rPr lang="ru-RU" smtClean="0"/>
              <a:pPr/>
              <a:t>23.03.2020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err="1" smtClean="0"/>
              <a:t>bayovan</a:t>
            </a: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FA178-51D4-4145-B7D0-1D648236F23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 userDrawn="1"/>
        </p:nvSpPr>
        <p:spPr>
          <a:xfrm>
            <a:off x="8215844" y="6453336"/>
            <a:ext cx="9646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err="1" smtClean="0">
                <a:solidFill>
                  <a:schemeClr val="lt1">
                    <a:alpha val="19000"/>
                  </a:schemeClr>
                </a:solidFill>
              </a:rPr>
              <a:t>bayovan</a:t>
            </a:r>
            <a:endParaRPr lang="ru-RU" sz="1400" dirty="0">
              <a:solidFill>
                <a:schemeClr val="lt1">
                  <a:alpha val="19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0685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osv.ru/" TargetMode="External"/><Relationship Id="rId2" Type="http://schemas.openxmlformats.org/officeDocument/2006/relationships/hyperlink" Target="https://resh.edu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rosuchebnik.r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akademkniga.ru/" TargetMode="External"/><Relationship Id="rId2" Type="http://schemas.openxmlformats.org/officeDocument/2006/relationships/hyperlink" Target="http://russlo-edu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lp.uchi.ru/distant-uchi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aklass.ru/" TargetMode="External"/><Relationship Id="rId2" Type="http://schemas.openxmlformats.org/officeDocument/2006/relationships/hyperlink" Target="https://help.foxford.ru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interneturok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ipi.ru/" TargetMode="External"/><Relationship Id="rId2" Type="http://schemas.openxmlformats.org/officeDocument/2006/relationships/hyperlink" Target="https://fioco.ru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yandex.ru/tutor/?exam_id=1" TargetMode="External"/><Relationship Id="rId5" Type="http://schemas.openxmlformats.org/officeDocument/2006/relationships/hyperlink" Target="https://neznaika.info/" TargetMode="External"/><Relationship Id="rId4" Type="http://schemas.openxmlformats.org/officeDocument/2006/relationships/hyperlink" Target="https://onlinetestpad.com/ru/tests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odb-v.ru/" TargetMode="External"/><Relationship Id="rId2" Type="http://schemas.openxmlformats.org/officeDocument/2006/relationships/hyperlink" Target="https://arch.rgdb.ru/xmlui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ripkro.ru/" TargetMode="External"/><Relationship Id="rId2" Type="http://schemas.openxmlformats.org/officeDocument/2006/relationships/hyperlink" Target="http://www.apkpro.ru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/>
          <p:cNvSpPr txBox="1">
            <a:spLocks/>
          </p:cNvSpPr>
          <p:nvPr/>
        </p:nvSpPr>
        <p:spPr>
          <a:xfrm>
            <a:off x="1043608" y="2132856"/>
            <a:ext cx="6480720" cy="17281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/>
              <a:t> 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001323" y="1588150"/>
            <a:ext cx="4913781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К ВОПРОСУ О </a:t>
            </a:r>
          </a:p>
          <a:p>
            <a:r>
              <a:rPr lang="ru-RU" sz="4400" dirty="0" smtClean="0">
                <a:solidFill>
                  <a:schemeClr val="bg1"/>
                </a:solidFill>
              </a:rPr>
              <a:t>ДИНСТАЦИОННОМ </a:t>
            </a:r>
          </a:p>
          <a:p>
            <a:r>
              <a:rPr lang="ru-RU" sz="4400" dirty="0" smtClean="0">
                <a:solidFill>
                  <a:schemeClr val="bg1"/>
                </a:solidFill>
              </a:rPr>
              <a:t>ОБУЧЕНИИ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181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Рекомендуемые учебные платформы ДО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43841"/>
            <a:ext cx="8136904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ru-RU" sz="3200" b="1" dirty="0" smtClean="0"/>
          </a:p>
          <a:p>
            <a:pPr marL="457200" indent="-457200">
              <a:buFontTx/>
              <a:buChar char="-"/>
            </a:pPr>
            <a:r>
              <a:rPr lang="ru-RU" sz="3200" b="1" dirty="0" smtClean="0"/>
              <a:t>«</a:t>
            </a:r>
            <a:r>
              <a:rPr lang="ru-RU" sz="3200" b="1" dirty="0"/>
              <a:t>Российская электронная школа» (</a:t>
            </a:r>
            <a:r>
              <a:rPr lang="ru-RU" sz="3200" b="1" dirty="0" smtClean="0"/>
              <a:t>РЭШ)</a:t>
            </a:r>
          </a:p>
          <a:p>
            <a:r>
              <a:rPr lang="ru-RU" sz="4000" b="1" dirty="0" smtClean="0"/>
              <a:t>    (</a:t>
            </a:r>
            <a:r>
              <a:rPr lang="ru-RU" sz="4000" b="1" dirty="0">
                <a:hlinkClick r:id="rId2"/>
              </a:rPr>
              <a:t>https://</a:t>
            </a:r>
            <a:r>
              <a:rPr lang="ru-RU" sz="4000" b="1" dirty="0" smtClean="0">
                <a:hlinkClick r:id="rId2"/>
              </a:rPr>
              <a:t>resh.edu.ru</a:t>
            </a:r>
            <a:r>
              <a:rPr lang="ru-RU" sz="4000" b="1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ru-RU" sz="3200" b="1" i="1" dirty="0" smtClean="0"/>
              <a:t>«Просвещение»</a:t>
            </a:r>
            <a:r>
              <a:rPr lang="ru-RU" sz="3200" b="1" dirty="0"/>
              <a:t> </a:t>
            </a:r>
            <a:r>
              <a:rPr lang="ru-RU" sz="4000" b="1" dirty="0" smtClean="0"/>
              <a:t>(</a:t>
            </a:r>
            <a:r>
              <a:rPr lang="ru-RU" sz="4000" b="1" dirty="0">
                <a:hlinkClick r:id="rId3"/>
              </a:rPr>
              <a:t>https://www.prosv.ru</a:t>
            </a:r>
            <a:r>
              <a:rPr lang="ru-RU" sz="4000" b="1" dirty="0" smtClean="0"/>
              <a:t>)</a:t>
            </a:r>
          </a:p>
          <a:p>
            <a:pPr marL="571500" indent="-571500">
              <a:buFontTx/>
              <a:buChar char="-"/>
            </a:pPr>
            <a:r>
              <a:rPr lang="en-US" sz="4000" b="1" i="1" dirty="0" smtClean="0"/>
              <a:t>LECTA</a:t>
            </a:r>
            <a:endParaRPr lang="ru-RU" sz="4000" b="1" i="1" dirty="0" smtClean="0"/>
          </a:p>
          <a:p>
            <a:r>
              <a:rPr lang="ru-RU" sz="4000" dirty="0" smtClean="0"/>
              <a:t>   </a:t>
            </a:r>
            <a:r>
              <a:rPr lang="ru-RU" sz="4000" b="1" dirty="0" smtClean="0"/>
              <a:t>(</a:t>
            </a:r>
            <a:r>
              <a:rPr lang="ru-RU" sz="4000" b="1" dirty="0" smtClean="0">
                <a:hlinkClick r:id="rId4"/>
              </a:rPr>
              <a:t>https</a:t>
            </a:r>
            <a:r>
              <a:rPr lang="ru-RU" sz="4000" b="1" dirty="0">
                <a:hlinkClick r:id="rId4"/>
              </a:rPr>
              <a:t>://</a:t>
            </a:r>
            <a:r>
              <a:rPr lang="ru-RU" sz="4000" b="1" dirty="0" smtClean="0">
                <a:hlinkClick r:id="rId4"/>
              </a:rPr>
              <a:t>rosuchebnik.ru</a:t>
            </a:r>
            <a:r>
              <a:rPr lang="ru-RU" sz="4000" b="1" dirty="0" smtClean="0"/>
              <a:t>) 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950886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Рекомендуемые учебные платформы ДО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43841"/>
            <a:ext cx="8136904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ru-RU" sz="3200" b="1" dirty="0" smtClean="0"/>
          </a:p>
          <a:p>
            <a:pPr marL="457200" indent="-457200">
              <a:buFontTx/>
              <a:buChar char="-"/>
            </a:pPr>
            <a:r>
              <a:rPr lang="ru-RU" sz="3200" b="1" i="1" dirty="0"/>
              <a:t>ЭОС «Русское слово»</a:t>
            </a:r>
            <a:r>
              <a:rPr lang="ru-RU" sz="4000" b="1" dirty="0" smtClean="0"/>
              <a:t> </a:t>
            </a:r>
          </a:p>
          <a:p>
            <a:r>
              <a:rPr lang="ru-RU" sz="4000" dirty="0" smtClean="0"/>
              <a:t>    (</a:t>
            </a:r>
            <a:r>
              <a:rPr lang="ru-RU" sz="4000" b="1" dirty="0">
                <a:hlinkClick r:id="rId2"/>
              </a:rPr>
              <a:t>http://russlo-edu.ru</a:t>
            </a:r>
            <a:r>
              <a:rPr lang="ru-RU" sz="4000" b="1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ru-RU" sz="3200" i="1" dirty="0"/>
              <a:t>-</a:t>
            </a:r>
            <a:r>
              <a:rPr lang="ru-RU" sz="3200" b="1" i="1" dirty="0"/>
              <a:t> Онлайн-библиотека издательства «Академкнига/Учебник»</a:t>
            </a:r>
            <a:r>
              <a:rPr lang="ru-RU" sz="3200" dirty="0"/>
              <a:t> </a:t>
            </a:r>
            <a:r>
              <a:rPr lang="ru-RU" sz="4000" b="1" dirty="0"/>
              <a:t>(</a:t>
            </a:r>
            <a:r>
              <a:rPr lang="ru-RU" sz="4000" b="1" dirty="0">
                <a:hlinkClick r:id="rId3"/>
              </a:rPr>
              <a:t>http://akademkniga.ru</a:t>
            </a:r>
            <a:r>
              <a:rPr lang="ru-RU" sz="4000" b="1" dirty="0" smtClean="0"/>
              <a:t>)</a:t>
            </a:r>
          </a:p>
          <a:p>
            <a:pPr marL="457200" indent="-457200">
              <a:buFontTx/>
              <a:buChar char="-"/>
            </a:pPr>
            <a:r>
              <a:rPr lang="ru-RU" sz="4000" b="1" i="1" dirty="0" err="1"/>
              <a:t>Учи.ру</a:t>
            </a:r>
            <a:r>
              <a:rPr lang="ru-RU" sz="4000" dirty="0"/>
              <a:t> </a:t>
            </a:r>
            <a:endParaRPr lang="ru-RU" sz="4000" dirty="0" smtClean="0"/>
          </a:p>
          <a:p>
            <a:r>
              <a:rPr lang="ru-RU" sz="4000" dirty="0" smtClean="0"/>
              <a:t>    </a:t>
            </a:r>
            <a:r>
              <a:rPr lang="ru-RU" sz="4000" b="1" dirty="0" smtClean="0"/>
              <a:t>(</a:t>
            </a:r>
            <a:r>
              <a:rPr lang="ru-RU" sz="4000" b="1" dirty="0">
                <a:hlinkClick r:id="rId4"/>
              </a:rPr>
              <a:t>https://lp.uchi.ru/distant-uchi</a:t>
            </a:r>
            <a:r>
              <a:rPr lang="ru-RU" sz="4000" b="1" dirty="0" smtClean="0"/>
              <a:t>)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36724964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Рекомендуемые учебные платформы ДО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443841"/>
            <a:ext cx="813690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Tx/>
              <a:buChar char="-"/>
            </a:pPr>
            <a:endParaRPr lang="ru-RU" sz="3200" b="1" dirty="0" smtClean="0"/>
          </a:p>
          <a:p>
            <a:pPr marL="457200" indent="-457200">
              <a:buFontTx/>
              <a:buChar char="-"/>
            </a:pPr>
            <a:r>
              <a:rPr lang="ru-RU" sz="3200" b="1" i="1" dirty="0"/>
              <a:t>Онлайн-школа</a:t>
            </a:r>
            <a:r>
              <a:rPr lang="ru-RU" sz="3200" i="1" dirty="0"/>
              <a:t> «</a:t>
            </a:r>
            <a:r>
              <a:rPr lang="ru-RU" sz="3200" b="1" i="1" dirty="0" err="1"/>
              <a:t>Фоксфорд</a:t>
            </a:r>
            <a:r>
              <a:rPr lang="ru-RU" sz="3200" b="1" i="1" dirty="0"/>
              <a:t>»</a:t>
            </a:r>
            <a:r>
              <a:rPr lang="ru-RU" sz="4000" dirty="0" smtClean="0"/>
              <a:t> </a:t>
            </a:r>
            <a:r>
              <a:rPr lang="ru-RU" sz="4000" b="1" dirty="0"/>
              <a:t>(</a:t>
            </a:r>
            <a:r>
              <a:rPr lang="ru-RU" sz="4000" b="1" dirty="0">
                <a:hlinkClick r:id="rId2"/>
              </a:rPr>
              <a:t>https://help.foxford.ru</a:t>
            </a:r>
            <a:r>
              <a:rPr lang="ru-RU" sz="4000" b="1" dirty="0" smtClean="0"/>
              <a:t>)</a:t>
            </a:r>
          </a:p>
          <a:p>
            <a:r>
              <a:rPr lang="ru-RU" sz="3200" i="1" dirty="0" smtClean="0"/>
              <a:t>-</a:t>
            </a:r>
            <a:r>
              <a:rPr lang="ru-RU" sz="3200" b="1" i="1" dirty="0"/>
              <a:t> «</a:t>
            </a:r>
            <a:r>
              <a:rPr lang="ru-RU" sz="3200" b="1" i="1" dirty="0" err="1"/>
              <a:t>ЯКласс</a:t>
            </a:r>
            <a:r>
              <a:rPr lang="ru-RU" sz="3200" b="1" i="1" dirty="0"/>
              <a:t>» </a:t>
            </a:r>
            <a:endParaRPr lang="ru-RU" sz="3200" b="1" i="1" dirty="0" smtClean="0"/>
          </a:p>
          <a:p>
            <a:r>
              <a:rPr lang="ru-RU" sz="3200" b="1" i="1" dirty="0"/>
              <a:t> </a:t>
            </a:r>
            <a:r>
              <a:rPr lang="ru-RU" sz="3200" b="1" i="1" dirty="0" smtClean="0"/>
              <a:t>   </a:t>
            </a:r>
            <a:r>
              <a:rPr lang="ru-RU" sz="4000" b="1" i="1" dirty="0"/>
              <a:t>(</a:t>
            </a:r>
            <a:r>
              <a:rPr lang="ru-RU" sz="4000" b="1" i="1" dirty="0">
                <a:hlinkClick r:id="rId3"/>
              </a:rPr>
              <a:t>https://www.yaklass.ru</a:t>
            </a:r>
            <a:r>
              <a:rPr lang="ru-RU" sz="4000" b="1" i="1" dirty="0" smtClean="0"/>
              <a:t>)</a:t>
            </a:r>
          </a:p>
          <a:p>
            <a:r>
              <a:rPr lang="ru-RU" sz="4000" b="1" i="1" dirty="0" smtClean="0"/>
              <a:t>-  </a:t>
            </a:r>
            <a:r>
              <a:rPr lang="ru-RU" sz="4000" b="1" i="1" dirty="0"/>
              <a:t>«</a:t>
            </a:r>
            <a:r>
              <a:rPr lang="en-US" sz="4000" b="1" i="1" dirty="0"/>
              <a:t>I</a:t>
            </a:r>
            <a:r>
              <a:rPr lang="ru-RU" sz="4000" b="1" i="1" dirty="0" err="1"/>
              <a:t>nterneturok</a:t>
            </a:r>
            <a:r>
              <a:rPr lang="ru-RU" sz="4000" b="1" i="1" dirty="0"/>
              <a:t>» </a:t>
            </a:r>
            <a:r>
              <a:rPr lang="ru-RU" sz="4000" dirty="0" smtClean="0"/>
              <a:t> </a:t>
            </a:r>
          </a:p>
          <a:p>
            <a:r>
              <a:rPr lang="ru-RU" sz="4000" dirty="0" smtClean="0"/>
              <a:t>    </a:t>
            </a:r>
            <a:r>
              <a:rPr lang="ru-RU" sz="4000" b="1" i="1" dirty="0"/>
              <a:t>(</a:t>
            </a:r>
            <a:r>
              <a:rPr lang="ru-RU" sz="4000" b="1" i="1" dirty="0">
                <a:hlinkClick r:id="rId4"/>
              </a:rPr>
              <a:t>https://interneturok.ru</a:t>
            </a:r>
            <a:r>
              <a:rPr lang="ru-RU" sz="4000" b="1" i="1" dirty="0" smtClean="0"/>
              <a:t>) 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1605870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тестовые и контрольно-измерительные материалы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5975" y="1772816"/>
            <a:ext cx="813690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ФГБУ </a:t>
            </a:r>
            <a:r>
              <a:rPr lang="ru-RU" sz="3200" dirty="0"/>
              <a:t>«ФИОКО» </a:t>
            </a:r>
            <a:r>
              <a:rPr lang="ru-RU" sz="3200" b="1" dirty="0">
                <a:hlinkClick r:id="rId2"/>
              </a:rPr>
              <a:t>https://</a:t>
            </a:r>
            <a:r>
              <a:rPr lang="ru-RU" sz="3200" b="1" dirty="0" smtClean="0">
                <a:hlinkClick r:id="rId2"/>
              </a:rPr>
              <a:t>fioco.ru</a:t>
            </a:r>
            <a:r>
              <a:rPr lang="ru-RU" sz="3200" b="1" dirty="0" smtClean="0"/>
              <a:t>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dirty="0"/>
              <a:t>- ФГБНУ «ФИПИ» </a:t>
            </a:r>
            <a:r>
              <a:rPr lang="ru-RU" sz="3200" b="1" dirty="0">
                <a:hlinkClick r:id="rId3"/>
              </a:rPr>
              <a:t>http://</a:t>
            </a:r>
            <a:r>
              <a:rPr lang="ru-RU" sz="3200" b="1" dirty="0" smtClean="0">
                <a:hlinkClick r:id="rId3"/>
              </a:rPr>
              <a:t>www.fipi.ru</a:t>
            </a:r>
            <a:r>
              <a:rPr lang="ru-RU" sz="3200" b="1" dirty="0" smtClean="0"/>
              <a:t>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en-US" sz="3200" dirty="0"/>
              <a:t>- Online Test Pad </a:t>
            </a:r>
            <a:r>
              <a:rPr lang="en-US" sz="3200" b="1" dirty="0">
                <a:hlinkClick r:id="rId4"/>
              </a:rPr>
              <a:t>https://</a:t>
            </a:r>
            <a:r>
              <a:rPr lang="en-US" sz="3200" b="1" dirty="0" smtClean="0">
                <a:hlinkClick r:id="rId4"/>
              </a:rPr>
              <a:t>onlinetestpad.com/ru/tests</a:t>
            </a:r>
            <a:r>
              <a:rPr lang="ru-RU" sz="3200" b="1" dirty="0" smtClean="0"/>
              <a:t> </a:t>
            </a:r>
            <a:r>
              <a:rPr lang="en-US" sz="3200" dirty="0" smtClean="0"/>
              <a:t>;</a:t>
            </a:r>
            <a:endParaRPr lang="ru-RU" sz="3200" dirty="0"/>
          </a:p>
          <a:p>
            <a:r>
              <a:rPr lang="ru-RU" sz="3200" dirty="0"/>
              <a:t>- Незнайка </a:t>
            </a:r>
            <a:r>
              <a:rPr lang="ru-RU" sz="3200" b="1" dirty="0">
                <a:hlinkClick r:id="rId5"/>
              </a:rPr>
              <a:t>https://</a:t>
            </a:r>
            <a:r>
              <a:rPr lang="ru-RU" sz="3200" b="1" dirty="0" smtClean="0">
                <a:hlinkClick r:id="rId5"/>
              </a:rPr>
              <a:t>neznaika.info</a:t>
            </a:r>
            <a:r>
              <a:rPr lang="ru-RU" sz="3200" b="1" dirty="0" smtClean="0"/>
              <a:t>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dirty="0"/>
              <a:t>- Яндекс Репетитор </a:t>
            </a:r>
            <a:r>
              <a:rPr lang="ru-RU" sz="3200" b="1" dirty="0">
                <a:hlinkClick r:id="rId6"/>
              </a:rPr>
              <a:t>https://yandex.ru/tutor/?</a:t>
            </a:r>
            <a:r>
              <a:rPr lang="ru-RU" sz="3200" b="1" dirty="0" smtClean="0">
                <a:hlinkClick r:id="rId6"/>
              </a:rPr>
              <a:t>exam_id=1</a:t>
            </a:r>
            <a:r>
              <a:rPr lang="ru-RU" sz="3200" b="1" dirty="0" smtClean="0"/>
              <a:t>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u="sng" dirty="0"/>
              <a:t>- другие.</a:t>
            </a:r>
            <a:endParaRPr lang="ru-RU" sz="3200" dirty="0"/>
          </a:p>
          <a:p>
            <a:pPr marL="457200" indent="-457200">
              <a:buFontTx/>
              <a:buChar char="-"/>
            </a:pP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617926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>Для обеспечения детей электронными ресурсами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45975" y="1772816"/>
            <a:ext cx="813690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</a:t>
            </a:r>
            <a:r>
              <a:rPr lang="ru-RU" sz="3200" dirty="0"/>
              <a:t>сайт Российской государственной детской библиотеки </a:t>
            </a:r>
            <a:r>
              <a:rPr lang="ru-RU" sz="3200" b="1" dirty="0"/>
              <a:t>(</a:t>
            </a:r>
            <a:r>
              <a:rPr lang="ru-RU" sz="3200" b="1" dirty="0">
                <a:hlinkClick r:id="rId2"/>
              </a:rPr>
              <a:t>https://arch.rgdb.ru/xmlui</a:t>
            </a:r>
            <a:r>
              <a:rPr lang="ru-RU" sz="3200" b="1" dirty="0" smtClean="0">
                <a:hlinkClick r:id="rId2"/>
              </a:rPr>
              <a:t>/</a:t>
            </a:r>
            <a:r>
              <a:rPr lang="ru-RU" sz="3200" b="1" dirty="0" smtClean="0"/>
              <a:t>)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dirty="0"/>
              <a:t>- сайт Областной детской библиотеки им. В.М. </a:t>
            </a:r>
            <a:r>
              <a:rPr lang="ru-RU" sz="3200" dirty="0" err="1"/>
              <a:t>Величкиной</a:t>
            </a:r>
            <a:r>
              <a:rPr lang="ru-RU" sz="3200" dirty="0"/>
              <a:t> </a:t>
            </a:r>
            <a:r>
              <a:rPr lang="ru-RU" sz="3200" b="1" dirty="0"/>
              <a:t>(</a:t>
            </a:r>
            <a:r>
              <a:rPr lang="ru-RU" sz="3200" b="1" dirty="0">
                <a:hlinkClick r:id="rId3"/>
              </a:rPr>
              <a:t>http://www.rodb-v.ru</a:t>
            </a:r>
            <a:r>
              <a:rPr lang="ru-RU" sz="3200" b="1" dirty="0" smtClean="0">
                <a:hlinkClick r:id="rId3"/>
              </a:rPr>
              <a:t>/</a:t>
            </a:r>
            <a:r>
              <a:rPr lang="ru-RU" sz="3200" b="1" dirty="0" smtClean="0"/>
              <a:t>) .</a:t>
            </a:r>
            <a:endParaRPr lang="ru-RU" sz="3200" b="1" dirty="0"/>
          </a:p>
          <a:p>
            <a:pPr marL="457200" indent="-457200">
              <a:buFontTx/>
              <a:buChar char="-"/>
            </a:pPr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1276149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По </a:t>
            </a:r>
            <a:r>
              <a:rPr lang="ru-RU" dirty="0"/>
              <a:t>вопросам реализации перехода на </a:t>
            </a:r>
            <a:r>
              <a:rPr lang="ru-RU" dirty="0" smtClean="0"/>
              <a:t>ДО </a:t>
            </a:r>
            <a:r>
              <a:rPr lang="ru-RU" dirty="0"/>
              <a:t>или </a:t>
            </a:r>
            <a:r>
              <a:rPr lang="ru-RU" dirty="0" smtClean="0"/>
              <a:t>ЭО для </a:t>
            </a:r>
            <a:r>
              <a:rPr lang="ru-RU" dirty="0"/>
              <a:t>образовательных организаций открыты консультационные линии: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69166" y="2996952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/>
              <a:t>- </a:t>
            </a:r>
            <a:r>
              <a:rPr lang="ru-RU" sz="2800" dirty="0" smtClean="0"/>
              <a:t>на </a:t>
            </a:r>
            <a:r>
              <a:rPr lang="ru-RU" sz="2800" dirty="0"/>
              <a:t>официальном сайте ФГАОУ ДПО «Центр реализации государственной образовательной политики и информационных технологий» </a:t>
            </a:r>
            <a:r>
              <a:rPr lang="ru-RU" sz="3200" b="1" dirty="0"/>
              <a:t>(</a:t>
            </a:r>
            <a:r>
              <a:rPr lang="ru-RU" sz="3200" b="1" dirty="0">
                <a:hlinkClick r:id="rId2"/>
              </a:rPr>
              <a:t>http://www.apkpro.ru</a:t>
            </a:r>
            <a:r>
              <a:rPr lang="ru-RU" sz="3200" b="1" dirty="0" smtClean="0"/>
              <a:t>) </a:t>
            </a:r>
            <a:r>
              <a:rPr lang="ru-RU" sz="3200" dirty="0" smtClean="0"/>
              <a:t>;</a:t>
            </a:r>
            <a:endParaRPr lang="ru-RU" sz="3200" dirty="0"/>
          </a:p>
          <a:p>
            <a:r>
              <a:rPr lang="ru-RU" sz="3200" dirty="0"/>
              <a:t>- </a:t>
            </a:r>
            <a:r>
              <a:rPr lang="ru-RU" sz="2800" dirty="0"/>
              <a:t>на официальном сайте ГБУ ДПО РО РИПК и ППРО </a:t>
            </a:r>
            <a:r>
              <a:rPr lang="ru-RU" sz="3200" b="1" dirty="0"/>
              <a:t>(</a:t>
            </a:r>
            <a:r>
              <a:rPr lang="ru-RU" sz="3200" b="1" dirty="0">
                <a:hlinkClick r:id="rId3"/>
              </a:rPr>
              <a:t>http://ripkro.ru</a:t>
            </a:r>
            <a:r>
              <a:rPr lang="ru-RU" sz="3200" b="1" dirty="0" smtClean="0"/>
              <a:t>) </a:t>
            </a:r>
            <a:r>
              <a:rPr lang="ru-RU" sz="3200" dirty="0" smtClean="0"/>
              <a:t>.</a:t>
            </a:r>
            <a:endParaRPr lang="ru-RU" sz="3200" dirty="0"/>
          </a:p>
          <a:p>
            <a:endParaRPr lang="ru-RU" sz="3200" b="1" dirty="0" smtClean="0"/>
          </a:p>
        </p:txBody>
      </p:sp>
    </p:spTree>
    <p:extLst>
      <p:ext uri="{BB962C8B-B14F-4D97-AF65-F5344CB8AC3E}">
        <p14:creationId xmlns:p14="http://schemas.microsoft.com/office/powerpoint/2010/main" val="188947429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801</TotalTime>
  <Words>102</Words>
  <Application>Microsoft Office PowerPoint</Application>
  <PresentationFormat>Экран (4:3)</PresentationFormat>
  <Paragraphs>38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 Рекомендуемые учебные платформы ДО</vt:lpstr>
      <vt:lpstr> Рекомендуемые учебные платформы ДО</vt:lpstr>
      <vt:lpstr> Рекомендуемые учебные платформы ДО</vt:lpstr>
      <vt:lpstr> тестовые и контрольно-измерительные материалы</vt:lpstr>
      <vt:lpstr> Для обеспечения детей электронными ресурсами </vt:lpstr>
      <vt:lpstr>    По вопросам реализации перехода на ДО или ЭО для образовательных организаций открыты консультационные линии: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007</dc:creator>
  <cp:lastModifiedBy>lunegov77@yandex.ru</cp:lastModifiedBy>
  <cp:revision>34</cp:revision>
  <dcterms:created xsi:type="dcterms:W3CDTF">2014-11-05T14:34:15Z</dcterms:created>
  <dcterms:modified xsi:type="dcterms:W3CDTF">2020-03-23T06:57:15Z</dcterms:modified>
</cp:coreProperties>
</file>